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3"/>
  </p:handoutMasterIdLst>
  <p:sldIdLst>
    <p:sldId id="256" r:id="rId2"/>
    <p:sldId id="274" r:id="rId3"/>
    <p:sldId id="275" r:id="rId4"/>
    <p:sldId id="325" r:id="rId5"/>
    <p:sldId id="273" r:id="rId6"/>
    <p:sldId id="308" r:id="rId7"/>
    <p:sldId id="295" r:id="rId8"/>
    <p:sldId id="296" r:id="rId9"/>
    <p:sldId id="297" r:id="rId10"/>
    <p:sldId id="329" r:id="rId11"/>
    <p:sldId id="299" r:id="rId12"/>
    <p:sldId id="300" r:id="rId13"/>
    <p:sldId id="287" r:id="rId14"/>
    <p:sldId id="301" r:id="rId15"/>
    <p:sldId id="270" r:id="rId16"/>
    <p:sldId id="272" r:id="rId17"/>
    <p:sldId id="276" r:id="rId18"/>
    <p:sldId id="278" r:id="rId19"/>
    <p:sldId id="279" r:id="rId20"/>
    <p:sldId id="284" r:id="rId21"/>
    <p:sldId id="281" r:id="rId22"/>
    <p:sldId id="282" r:id="rId23"/>
    <p:sldId id="283" r:id="rId24"/>
    <p:sldId id="271" r:id="rId25"/>
    <p:sldId id="280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88" r:id="rId34"/>
    <p:sldId id="286" r:id="rId35"/>
    <p:sldId id="302" r:id="rId36"/>
    <p:sldId id="289" r:id="rId37"/>
    <p:sldId id="290" r:id="rId38"/>
    <p:sldId id="303" r:id="rId39"/>
    <p:sldId id="305" r:id="rId40"/>
    <p:sldId id="328" r:id="rId41"/>
    <p:sldId id="306" r:id="rId42"/>
    <p:sldId id="307" r:id="rId43"/>
    <p:sldId id="327" r:id="rId44"/>
    <p:sldId id="292" r:id="rId45"/>
    <p:sldId id="294" r:id="rId46"/>
    <p:sldId id="326" r:id="rId47"/>
    <p:sldId id="268" r:id="rId48"/>
    <p:sldId id="269" r:id="rId49"/>
    <p:sldId id="330" r:id="rId50"/>
    <p:sldId id="331" r:id="rId51"/>
    <p:sldId id="332" r:id="rId52"/>
    <p:sldId id="333" r:id="rId53"/>
    <p:sldId id="334" r:id="rId54"/>
    <p:sldId id="264" r:id="rId55"/>
    <p:sldId id="285" r:id="rId56"/>
    <p:sldId id="265" r:id="rId57"/>
    <p:sldId id="266" r:id="rId58"/>
    <p:sldId id="293" r:id="rId59"/>
    <p:sldId id="309" r:id="rId60"/>
    <p:sldId id="267" r:id="rId61"/>
    <p:sldId id="304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25"/>
            <p14:sldId id="273"/>
            <p14:sldId id="308"/>
            <p14:sldId id="295"/>
            <p14:sldId id="296"/>
            <p14:sldId id="297"/>
            <p14:sldId id="329"/>
            <p14:sldId id="299"/>
            <p14:sldId id="300"/>
          </p14:sldIdLst>
        </p14:section>
        <p14:section name="Tidy" id="{30FAD241-FAC3-4E47-AFEB-2FA09D825B3B}">
          <p14:sldIdLst>
            <p14:sldId id="287"/>
            <p14:sldId id="301"/>
            <p14:sldId id="270"/>
            <p14:sldId id="272"/>
            <p14:sldId id="276"/>
            <p14:sldId id="278"/>
            <p14:sldId id="279"/>
            <p14:sldId id="284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  <p14:sldId id="306"/>
            <p14:sldId id="307"/>
            <p14:sldId id="327"/>
            <p14:sldId id="292"/>
            <p14:sldId id="294"/>
            <p14:sldId id="326"/>
            <p14:sldId id="268"/>
            <p14:sldId id="269"/>
            <p14:sldId id="330"/>
            <p14:sldId id="331"/>
            <p14:sldId id="332"/>
            <p14:sldId id="333"/>
            <p14:sldId id="334"/>
            <p14:sldId id="264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90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5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hyperlink" Target="http://lubridate.tidyverse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1417115"/>
            <a:ext cx="3680887" cy="452431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# parse dates in various formats</a:t>
            </a:r>
          </a:p>
          <a:p>
            <a:r>
              <a:rPr lang="en-US" sz="1600" dirty="0" err="1"/>
              <a:t>ymd</a:t>
            </a:r>
            <a:r>
              <a:rPr lang="en-US" sz="1600" dirty="0"/>
              <a:t>("20210604")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mdy</a:t>
            </a:r>
            <a:r>
              <a:rPr lang="en-US" sz="1600" dirty="0"/>
              <a:t>("06-04-2021")</a:t>
            </a:r>
          </a:p>
          <a:p>
            <a:r>
              <a:rPr lang="en-US" sz="1600" dirty="0"/>
              <a:t>#&gt; [1] "2021-06-04"</a:t>
            </a:r>
          </a:p>
          <a:p>
            <a:r>
              <a:rPr lang="en-US" sz="1600" dirty="0" err="1"/>
              <a:t>dmy</a:t>
            </a:r>
            <a:r>
              <a:rPr lang="en-US" sz="1600" dirty="0"/>
              <a:t>("04/06/2021")</a:t>
            </a:r>
          </a:p>
          <a:p>
            <a:r>
              <a:rPr lang="en-US" sz="1600" dirty="0"/>
              <a:t>#&gt; [1] "2021-06-04"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extract date components</a:t>
            </a:r>
          </a:p>
          <a:p>
            <a:r>
              <a:rPr lang="en-US" sz="1600" dirty="0" err="1"/>
              <a:t>minard_bday</a:t>
            </a:r>
            <a:r>
              <a:rPr lang="en-US" sz="1600" dirty="0"/>
              <a:t> &lt;- </a:t>
            </a:r>
            <a:r>
              <a:rPr lang="en-US" sz="1600" dirty="0" err="1"/>
              <a:t>ymd</a:t>
            </a:r>
            <a:r>
              <a:rPr lang="en-US" sz="1600" dirty="0"/>
              <a:t>("1781-03-27")</a:t>
            </a:r>
          </a:p>
          <a:p>
            <a:r>
              <a:rPr lang="en-US" sz="1600" dirty="0">
                <a:highlight>
                  <a:srgbClr val="FFFF00"/>
                </a:highlight>
              </a:rPr>
              <a:t>year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1781</a:t>
            </a:r>
          </a:p>
          <a:p>
            <a:r>
              <a:rPr lang="en-US" sz="1600" dirty="0"/>
              <a:t>month.name[</a:t>
            </a:r>
            <a:r>
              <a:rPr lang="en-US" sz="1600" dirty="0">
                <a:highlight>
                  <a:srgbClr val="FFFF00"/>
                </a:highlight>
              </a:rPr>
              <a:t>month</a:t>
            </a:r>
            <a:r>
              <a:rPr lang="en-US" sz="1600" dirty="0"/>
              <a:t>(</a:t>
            </a:r>
            <a:r>
              <a:rPr lang="en-US" sz="1600" dirty="0" err="1"/>
              <a:t>minard_bday</a:t>
            </a:r>
            <a:r>
              <a:rPr lang="en-US" sz="1600" dirty="0"/>
              <a:t>)]</a:t>
            </a:r>
          </a:p>
          <a:p>
            <a:r>
              <a:rPr lang="en-US" sz="1600" dirty="0"/>
              <a:t>#&gt; [1] "March"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date arithmetic: how old is Minard</a:t>
            </a:r>
            <a:r>
              <a:rPr lang="en-US" sz="1600" dirty="0"/>
              <a:t>?</a:t>
            </a:r>
          </a:p>
          <a:p>
            <a:r>
              <a:rPr lang="en-US" sz="1600" dirty="0"/>
              <a:t>year(today()) - year(</a:t>
            </a:r>
            <a:r>
              <a:rPr lang="en-US" sz="1600" dirty="0" err="1"/>
              <a:t>minard_bday</a:t>
            </a:r>
            <a:r>
              <a:rPr lang="en-US" sz="1600" dirty="0"/>
              <a:t>)</a:t>
            </a:r>
          </a:p>
          <a:p>
            <a:r>
              <a:rPr lang="en-US" sz="1600" dirty="0"/>
              <a:t>#&gt; [1] 241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factors, useful for analysis (e.g., ANOVA)</a:t>
            </a:r>
          </a:p>
          <a:p>
            <a:r>
              <a:rPr lang="en-US" dirty="0"/>
              <a:t>In graphics, we often want to recode levels or reorder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9600" y="228600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gather()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47800" y="3352800"/>
              <a:ext cx="7898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spread()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functional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/>
              <a:t>And so on: h(g(f(x)))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95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419600"/>
            <a:ext cx="6248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the exponential function of the result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log(x)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-2.216 -1.024 -0.462 -0.004 -0.664 -1.952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diff(log(x))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#calculate lagged diffs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 1.19  0.56  0.46 -0.66 -1.29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(diff(log(x)))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convert back to original scale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Pipes (%&gt;%)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%&gt;% f(y)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%&gt;% f(x, .,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x &lt;- x 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x %&gt;% log() %&gt;% diff() %&gt;%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make a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pew1 %&gt;%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%&gt;%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ordered(income, levels=unique(income))) %&gt;%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mutate() calculates or transforms column variables</a:t>
            </a:r>
          </a:p>
          <a:p>
            <a:r>
              <a:rPr lang="en-US" dirty="0"/>
              <a:t>ordered(income) 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separate(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%&gt;%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%&gt;%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%&gt;%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%&gt;%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%&gt;%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%&gt;%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%&gt;%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 %&gt;%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%&gt;%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%&gt;%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312420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52281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%&gt;%</a:t>
            </a:r>
          </a:p>
          <a:p>
            <a:r>
              <a:rPr lang="en-US" sz="1400" dirty="0"/>
              <a:t>     filter(abs(</a:t>
            </a:r>
            <a:r>
              <a:rPr lang="en-US" sz="1400" dirty="0" err="1"/>
              <a:t>Lat</a:t>
            </a:r>
            <a:r>
              <a:rPr lang="en-US" sz="1400" dirty="0"/>
              <a:t>) &lt; 60) %&gt;%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</a:t>
            </a:r>
            <a:r>
              <a:rPr lang="en-US" sz="1400" dirty="0" err="1"/>
              <a:t>Lat</a:t>
            </a:r>
            <a:r>
              <a:rPr lang="en-US" sz="1400" dirty="0"/>
              <a:t>, pretty(</a:t>
            </a:r>
            <a:r>
              <a:rPr lang="en-US" sz="1400" dirty="0" err="1"/>
              <a:t>Lat</a:t>
            </a:r>
            <a:r>
              <a:rPr lang="en-US" sz="1400" dirty="0"/>
              <a:t>, n=10))) %&gt;%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819400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) &lt; 60 ) %&gt;%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2819400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%&gt;%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to long format, so solar is all in one column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</a:t>
            </a:r>
          </a:p>
          <a:p>
            <a:endParaRPr lang="en-US" dirty="0"/>
          </a:p>
          <a:p>
            <a:r>
              <a:rPr lang="en-US" dirty="0"/>
              <a:t>I had to adjust the x-axis labels for </a:t>
            </a:r>
            <a:r>
              <a:rPr lang="en-US" dirty="0" err="1"/>
              <a:t>Lat_f</a:t>
            </a:r>
            <a:r>
              <a:rPr lang="en-US" dirty="0"/>
              <a:t> to avoid </a:t>
            </a:r>
            <a:r>
              <a:rPr lang="en-US" dirty="0" err="1"/>
              <a:t>overplotting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s(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), 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2895600"/>
            <a:ext cx="3886200" cy="301621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s(</a:t>
            </a:r>
            <a:r>
              <a:rPr lang="en-US" dirty="0" err="1"/>
              <a:t>Lat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048000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plots 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256320"/>
            <a:chOff x="521656" y="4071257"/>
            <a:chExt cx="2433334" cy="2256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broom package turns model objects into tidy data frames</a:t>
            </a:r>
          </a:p>
          <a:p>
            <a:pPr lvl="1"/>
            <a:r>
              <a:rPr lang="en-US" sz="2000" b="1" dirty="0"/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/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/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FF000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%&gt;%  </a:t>
            </a:r>
            <a:r>
              <a:rPr lang="en-US" dirty="0" err="1"/>
              <a:t>group_by</a:t>
            </a:r>
            <a:r>
              <a:rPr lang="en-US" dirty="0"/>
              <a:t>(Species) %&gt;% nest()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%&gt;%  nest(-Species)  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35" y="3213706"/>
            <a:ext cx="789451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97A71F-A218-4A81-B55E-C8D2E43B255E}"/>
              </a:ext>
            </a:extLst>
          </p:cNvPr>
          <p:cNvSpPr/>
          <p:nvPr/>
        </p:nvSpPr>
        <p:spPr>
          <a:xfrm>
            <a:off x="3276600" y="2133600"/>
            <a:ext cx="2666325" cy="2839087"/>
          </a:xfrm>
          <a:prstGeom prst="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238F4DF-2A3A-4EFA-8C74-449ED29137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tidyr</a:t>
            </a:r>
            <a:r>
              <a:rPr lang="en-US" sz="3600" dirty="0"/>
              <a:t>: 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separate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nest by continent,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%&gt;%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%&gt;%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%&gt;%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%&gt;%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%&gt;%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(glanced) %&gt;%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reorder(continent,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%&gt;%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%&gt;%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%&gt;%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%&gt;%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y=statistic,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%&gt;%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%&gt;% </a:t>
            </a:r>
            <a:r>
              <a:rPr lang="en-US" dirty="0" err="1"/>
              <a:t>unnest</a:t>
            </a:r>
            <a:r>
              <a:rPr lang="en-US" dirty="0"/>
              <a:t>(augmented)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that you can also produce beautiful tables in R</a:t>
            </a:r>
          </a:p>
          <a:p>
            <a:r>
              <a:rPr lang="en-US" sz="2400" dirty="0"/>
              <a:t>There are many packages for this: See the CRAN Task View on Reproducible Research, </a:t>
            </a:r>
            <a:r>
              <a:rPr lang="en-US" sz="2400" dirty="0">
                <a:hlinkClick r:id="rId2"/>
              </a:rPr>
              <a:t>https://cran.r-project.org/web/views/ReproducibleResearch.html</a:t>
            </a:r>
            <a:r>
              <a:rPr lang="en-US" sz="2400" dirty="0"/>
              <a:t> </a:t>
            </a:r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/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/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/>
              <a:t>stargazer: Well-formatted model summary tables, side-by-side</a:t>
            </a:r>
          </a:p>
          <a:p>
            <a:pPr lvl="1"/>
            <a:r>
              <a:rPr lang="en-US" sz="2000" dirty="0" err="1"/>
              <a:t>apaStyle</a:t>
            </a:r>
            <a:r>
              <a:rPr lang="en-US" sz="2000" dirty="0"/>
              <a:t>: Generate APA Tables for MS Word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vignette(“xtableGallery.pdf”)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%&gt;%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Bootstrapping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6988" y="4681998"/>
            <a:ext cx="790197" cy="911353"/>
          </a:xfrm>
          <a:prstGeom prst="rect">
            <a:avLst/>
          </a:prstGeom>
        </p:spPr>
      </p:pic>
      <p:pic>
        <p:nvPicPr>
          <p:cNvPr id="8" name="Picture 4" descr="BS-201-301-bootstrap">
            <a:extLst>
              <a:ext uri="{FF2B5EF4-FFF2-40B4-BE49-F238E27FC236}">
                <a16:creationId xmlns:a16="http://schemas.microsoft.com/office/drawing/2014/main" id="{27594F1E-B494-455A-B85C-D741ADC2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40" y="5486207"/>
            <a:ext cx="713996" cy="10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505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%&gt;% </a:t>
            </a:r>
            <a:r>
              <a:rPr lang="en-CA" dirty="0" err="1"/>
              <a:t>gt</a:t>
            </a:r>
            <a:r>
              <a:rPr lang="en-CA" dirty="0"/>
              <a:t>() %&gt;%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%&gt;%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%&gt;%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%&gt;%</a:t>
            </a:r>
          </a:p>
          <a:p>
            <a:r>
              <a:rPr lang="en-CA" dirty="0"/>
              <a:t>  slice(1:5) %&gt;%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%&gt;%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%&gt;%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%&gt;%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%&gt;%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"#c6dbef",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%&gt;%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516"/>
              </p:ext>
            </p:extLst>
          </p:nvPr>
        </p:nvGraphicFramePr>
        <p:xfrm>
          <a:off x="1219200" y="4648200"/>
          <a:ext cx="5943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26244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7874</TotalTime>
  <Words>6374</Words>
  <Application>Microsoft Office PowerPoint</Application>
  <PresentationFormat>On-screen Show (4:3)</PresentationFormat>
  <Paragraphs>790</Paragraphs>
  <Slides>61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 Unicode MS</vt:lpstr>
      <vt:lpstr>Arial</vt:lpstr>
      <vt:lpstr>Arial Narrow</vt:lpstr>
      <vt:lpstr>Calibri</vt:lpstr>
      <vt:lpstr>Consolas</vt:lpstr>
      <vt:lpstr>Courier New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</vt:lpstr>
      <vt:lpstr>PowerPoint Presentation</vt:lpstr>
      <vt:lpstr>Data Import / Export</vt:lpstr>
      <vt:lpstr>Data Import: RStudio</vt:lpstr>
      <vt:lpstr>Data transformation tools</vt:lpstr>
      <vt:lpstr>lubridate: Dates &amp; times</vt:lpstr>
      <vt:lpstr>stringr: Manipulating strings</vt:lpstr>
      <vt:lpstr>forcats: Working with factors</vt:lpstr>
      <vt:lpstr>Tidy tools: overview</vt:lpstr>
      <vt:lpstr>Tidy operations</vt:lpstr>
      <vt:lpstr>Data wrangling with dplyr &amp; tidyr</vt:lpstr>
      <vt:lpstr>Tidying: reshaping wide to long</vt:lpstr>
      <vt:lpstr>Using pipes: %&gt;%</vt:lpstr>
      <vt:lpstr>Using pipes: %&gt;%</vt:lpstr>
      <vt:lpstr>Using pipes: %&gt;% ggplot()</vt:lpstr>
      <vt:lpstr>Tidying: separate() and unite()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tidyr: 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ggplot extensions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211</cp:revision>
  <dcterms:created xsi:type="dcterms:W3CDTF">2017-10-14T20:35:56Z</dcterms:created>
  <dcterms:modified xsi:type="dcterms:W3CDTF">2022-08-30T17:37:46Z</dcterms:modified>
</cp:coreProperties>
</file>